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173" r:id="rId2"/>
    <p:sldId id="1239" r:id="rId3"/>
    <p:sldId id="1240" r:id="rId4"/>
    <p:sldId id="1242" r:id="rId5"/>
    <p:sldId id="1232" r:id="rId6"/>
    <p:sldId id="1226" r:id="rId7"/>
    <p:sldId id="1238" r:id="rId8"/>
    <p:sldId id="1225" r:id="rId9"/>
    <p:sldId id="1235" r:id="rId10"/>
    <p:sldId id="1234" r:id="rId11"/>
    <p:sldId id="1236" r:id="rId12"/>
    <p:sldId id="1237" r:id="rId13"/>
    <p:sldId id="1222" r:id="rId14"/>
    <p:sldId id="1241" r:id="rId15"/>
    <p:sldId id="1227" r:id="rId16"/>
    <p:sldId id="1228" r:id="rId17"/>
    <p:sldId id="1229" r:id="rId18"/>
    <p:sldId id="1230" r:id="rId19"/>
    <p:sldId id="1231" r:id="rId20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42"/>
            <p14:sldId id="1232"/>
            <p14:sldId id="1226"/>
            <p14:sldId id="1238"/>
            <p14:sldId id="1225"/>
            <p14:sldId id="1235"/>
            <p14:sldId id="1234"/>
            <p14:sldId id="1236"/>
            <p14:sldId id="1237"/>
            <p14:sldId id="1222"/>
            <p14:sldId id="1241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3827" autoAdjust="0"/>
  </p:normalViewPr>
  <p:slideViewPr>
    <p:cSldViewPr snapToGrid="0">
      <p:cViewPr varScale="1">
        <p:scale>
          <a:sx n="119" d="100"/>
          <a:sy n="119" d="100"/>
        </p:scale>
        <p:origin x="432" y="184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[Shipments_Daten_SCa.xlsx]Tabelle4!PivotTable2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181404266064875E-2"/>
          <c:y val="3.3137570838734427E-2"/>
          <c:w val="0.77751954860176575"/>
          <c:h val="0.88951898993581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Tabelle4!$B$3</c:f>
              <c:strCache>
                <c:ptCount val="1"/>
                <c:pt idx="0">
                  <c:v>Summe von total_revenue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Tabelle4!$B$4:$B$33</c:f>
              <c:numCache>
                <c:formatCode>_-* #,##0_-;\-* #,##0_-;_-* "-"??_-;_-@_-</c:formatCode>
                <c:ptCount val="29"/>
                <c:pt idx="0">
                  <c:v>1354755</c:v>
                </c:pt>
                <c:pt idx="1">
                  <c:v>676950</c:v>
                </c:pt>
                <c:pt idx="2">
                  <c:v>370200</c:v>
                </c:pt>
                <c:pt idx="3">
                  <c:v>88480</c:v>
                </c:pt>
                <c:pt idx="4">
                  <c:v>1100</c:v>
                </c:pt>
                <c:pt idx="5">
                  <c:v>203200</c:v>
                </c:pt>
                <c:pt idx="6">
                  <c:v>108435</c:v>
                </c:pt>
                <c:pt idx="7">
                  <c:v>1267735</c:v>
                </c:pt>
                <c:pt idx="8">
                  <c:v>49524020</c:v>
                </c:pt>
                <c:pt idx="9">
                  <c:v>82334</c:v>
                </c:pt>
                <c:pt idx="10">
                  <c:v>1500</c:v>
                </c:pt>
                <c:pt idx="11">
                  <c:v>443190</c:v>
                </c:pt>
                <c:pt idx="12">
                  <c:v>87488</c:v>
                </c:pt>
                <c:pt idx="13">
                  <c:v>84853</c:v>
                </c:pt>
                <c:pt idx="14">
                  <c:v>786060</c:v>
                </c:pt>
                <c:pt idx="15">
                  <c:v>3189030</c:v>
                </c:pt>
                <c:pt idx="16">
                  <c:v>109846</c:v>
                </c:pt>
                <c:pt idx="17">
                  <c:v>20876</c:v>
                </c:pt>
                <c:pt idx="18">
                  <c:v>1190</c:v>
                </c:pt>
                <c:pt idx="19">
                  <c:v>683335</c:v>
                </c:pt>
                <c:pt idx="20">
                  <c:v>1500</c:v>
                </c:pt>
                <c:pt idx="21">
                  <c:v>3212528</c:v>
                </c:pt>
                <c:pt idx="22">
                  <c:v>262585</c:v>
                </c:pt>
                <c:pt idx="23">
                  <c:v>49908</c:v>
                </c:pt>
                <c:pt idx="24">
                  <c:v>4312736</c:v>
                </c:pt>
                <c:pt idx="25">
                  <c:v>178580</c:v>
                </c:pt>
                <c:pt idx="26">
                  <c:v>13432</c:v>
                </c:pt>
                <c:pt idx="27">
                  <c:v>88649</c:v>
                </c:pt>
                <c:pt idx="28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C-8C4D-97D7-0E5EE680A93F}"/>
            </c:ext>
          </c:extLst>
        </c:ser>
        <c:ser>
          <c:idx val="1"/>
          <c:order val="1"/>
          <c:tx>
            <c:strRef>
              <c:f>Tabelle4!$C$3</c:f>
              <c:strCache>
                <c:ptCount val="1"/>
                <c:pt idx="0">
                  <c:v>Summe von total_cost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Tabelle4!$C$4:$C$33</c:f>
              <c:numCache>
                <c:formatCode>_-* #,##0_-;\-* #,##0_-;_-* "-"??_-;_-@_-</c:formatCode>
                <c:ptCount val="29"/>
                <c:pt idx="0">
                  <c:v>1198428</c:v>
                </c:pt>
                <c:pt idx="1">
                  <c:v>662254</c:v>
                </c:pt>
                <c:pt idx="2">
                  <c:v>339878</c:v>
                </c:pt>
                <c:pt idx="3">
                  <c:v>81499</c:v>
                </c:pt>
                <c:pt idx="4">
                  <c:v>800</c:v>
                </c:pt>
                <c:pt idx="5">
                  <c:v>167898</c:v>
                </c:pt>
                <c:pt idx="6">
                  <c:v>107835</c:v>
                </c:pt>
                <c:pt idx="7">
                  <c:v>1163202</c:v>
                </c:pt>
                <c:pt idx="8">
                  <c:v>46567386</c:v>
                </c:pt>
                <c:pt idx="9">
                  <c:v>73401</c:v>
                </c:pt>
                <c:pt idx="10">
                  <c:v>1410</c:v>
                </c:pt>
                <c:pt idx="11">
                  <c:v>404180</c:v>
                </c:pt>
                <c:pt idx="12">
                  <c:v>82958</c:v>
                </c:pt>
                <c:pt idx="13">
                  <c:v>63438</c:v>
                </c:pt>
                <c:pt idx="14">
                  <c:v>762272</c:v>
                </c:pt>
                <c:pt idx="15">
                  <c:v>2948668</c:v>
                </c:pt>
                <c:pt idx="16">
                  <c:v>95263</c:v>
                </c:pt>
                <c:pt idx="17">
                  <c:v>18907</c:v>
                </c:pt>
                <c:pt idx="18">
                  <c:v>1100</c:v>
                </c:pt>
                <c:pt idx="19">
                  <c:v>676198</c:v>
                </c:pt>
                <c:pt idx="20">
                  <c:v>1250</c:v>
                </c:pt>
                <c:pt idx="21">
                  <c:v>3122048</c:v>
                </c:pt>
                <c:pt idx="22">
                  <c:v>196688</c:v>
                </c:pt>
                <c:pt idx="23">
                  <c:v>46576</c:v>
                </c:pt>
                <c:pt idx="24">
                  <c:v>4310591</c:v>
                </c:pt>
                <c:pt idx="25">
                  <c:v>164188</c:v>
                </c:pt>
                <c:pt idx="26">
                  <c:v>13270</c:v>
                </c:pt>
                <c:pt idx="27">
                  <c:v>77478</c:v>
                </c:pt>
                <c:pt idx="28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C-8C4D-97D7-0E5EE680A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1710767"/>
        <c:axId val="895984879"/>
      </c:barChart>
      <c:catAx>
        <c:axId val="86171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5984879"/>
        <c:crosses val="autoZero"/>
        <c:auto val="1"/>
        <c:lblAlgn val="ctr"/>
        <c:lblOffset val="100"/>
        <c:noMultiLvlLbl val="0"/>
      </c:catAx>
      <c:valAx>
        <c:axId val="89598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171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23211567913374"/>
          <c:y val="0.28524460573450522"/>
          <c:w val="0.10650111587205938"/>
          <c:h val="0.34347415657739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FD3FA7-86D5-8542-8738-9106DAB7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" y="1538344"/>
            <a:ext cx="5980119" cy="3692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1DC985-9EE3-9646-9210-EC3BD6524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8" y="1538344"/>
            <a:ext cx="5802954" cy="3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5F24747-66BA-E14E-9DC1-C9F6441D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" y="1538343"/>
            <a:ext cx="5139114" cy="3171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F82ED4-0488-874D-8D58-EB0FFFB1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60" y="1366220"/>
            <a:ext cx="5671610" cy="35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841DB-AD6F-EB49-9EF5-A8F94E4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Kosten und Umsatz nach Länder </a:t>
            </a:r>
            <a:r>
              <a:rPr lang="de-DE" dirty="0">
                <a:solidFill>
                  <a:srgbClr val="FF0000"/>
                </a:solidFill>
              </a:rPr>
              <a:t>(Excel)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3B81A06-B2F5-6447-B858-B824DA2C2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273106"/>
              </p:ext>
            </p:extLst>
          </p:nvPr>
        </p:nvGraphicFramePr>
        <p:xfrm>
          <a:off x="1213944" y="1696065"/>
          <a:ext cx="10496275" cy="472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76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9" y="1714488"/>
            <a:ext cx="9096103" cy="498752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>
              <a:buFont typeface="+mj-lt"/>
              <a:buAutoNum type="arabicPeriod"/>
            </a:pPr>
            <a:endParaRPr lang="de-DE" b="1" dirty="0"/>
          </a:p>
          <a:p>
            <a:pPr marL="914422" lvl="2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F23D6-FD17-EB4E-B37B-1C311E2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379CD43-6D05-1C44-BCEE-E3312363E2DA}"/>
              </a:ext>
            </a:extLst>
          </p:cNvPr>
          <p:cNvSpPr/>
          <p:nvPr/>
        </p:nvSpPr>
        <p:spPr>
          <a:xfrm>
            <a:off x="989704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DE9042-5B74-064B-B988-877B0B6364F8}"/>
              </a:ext>
            </a:extLst>
          </p:cNvPr>
          <p:cNvSpPr txBox="1"/>
          <p:nvPr/>
        </p:nvSpPr>
        <p:spPr>
          <a:xfrm>
            <a:off x="989704" y="4098664"/>
            <a:ext cx="2183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Anh-Thu</a:t>
            </a:r>
          </a:p>
          <a:p>
            <a:r>
              <a:rPr lang="de-DE" dirty="0"/>
              <a:t>-</a:t>
            </a:r>
          </a:p>
          <a:p>
            <a:r>
              <a:rPr lang="de-DE" dirty="0"/>
              <a:t>-</a:t>
            </a:r>
          </a:p>
          <a:p>
            <a:r>
              <a:rPr lang="de-DE" dirty="0"/>
              <a:t>-</a:t>
            </a:r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FD385C-66E1-F040-B3A4-A53E5BA3ECAA}"/>
              </a:ext>
            </a:extLst>
          </p:cNvPr>
          <p:cNvSpPr/>
          <p:nvPr/>
        </p:nvSpPr>
        <p:spPr>
          <a:xfrm>
            <a:off x="3831516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1A0B7D-5247-7248-9A79-0F2F2A072786}"/>
              </a:ext>
            </a:extLst>
          </p:cNvPr>
          <p:cNvSpPr/>
          <p:nvPr/>
        </p:nvSpPr>
        <p:spPr>
          <a:xfrm>
            <a:off x="9513347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10821-61EA-6643-B525-54B010900C92}"/>
              </a:ext>
            </a:extLst>
          </p:cNvPr>
          <p:cNvSpPr/>
          <p:nvPr/>
        </p:nvSpPr>
        <p:spPr>
          <a:xfrm>
            <a:off x="6459967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9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668779"/>
            <a:ext cx="6053811" cy="3734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1" y="1668780"/>
            <a:ext cx="5866982" cy="36192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9A9892-1E99-0246-8486-CCB2CA15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5FEA029-49E6-DC4E-A171-92C81E3894AB}"/>
              </a:ext>
            </a:extLst>
          </p:cNvPr>
          <p:cNvSpPr/>
          <p:nvPr/>
        </p:nvSpPr>
        <p:spPr>
          <a:xfrm>
            <a:off x="7600315" y="2175319"/>
            <a:ext cx="486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business_model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mean_margin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(Euro)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3PL	                36.58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4PL	                -0.59</a:t>
            </a:r>
          </a:p>
        </p:txBody>
      </p:sp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179</Words>
  <Application>Microsoft Macintosh PowerPoint</Application>
  <PresentationFormat>Breitbild</PresentationFormat>
  <Paragraphs>46</Paragraphs>
  <Slides>19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Team</vt:lpstr>
      <vt:lpstr>1.1 Lane-Domain und Fulfillment-Strategie</vt:lpstr>
      <vt:lpstr>Datenbereinigung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Back Up</vt:lpstr>
      <vt:lpstr>1.2 Kosten und Umsatz nach Länder (Excel)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188</cp:revision>
  <dcterms:created xsi:type="dcterms:W3CDTF">2016-03-29T14:22:37Z</dcterms:created>
  <dcterms:modified xsi:type="dcterms:W3CDTF">2021-02-14T19:05:39Z</dcterms:modified>
</cp:coreProperties>
</file>